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300" r:id="rId4"/>
    <p:sldId id="302" r:id="rId5"/>
    <p:sldId id="303" r:id="rId6"/>
    <p:sldId id="261" r:id="rId7"/>
    <p:sldId id="260" r:id="rId8"/>
    <p:sldId id="262" r:id="rId9"/>
    <p:sldId id="271" r:id="rId10"/>
    <p:sldId id="272" r:id="rId11"/>
    <p:sldId id="301" r:id="rId12"/>
    <p:sldId id="265" r:id="rId13"/>
    <p:sldId id="269" r:id="rId14"/>
    <p:sldId id="268" r:id="rId15"/>
    <p:sldId id="273" r:id="rId16"/>
    <p:sldId id="274" r:id="rId17"/>
    <p:sldId id="275" r:id="rId18"/>
    <p:sldId id="278" r:id="rId19"/>
    <p:sldId id="279" r:id="rId20"/>
    <p:sldId id="281" r:id="rId21"/>
    <p:sldId id="264" r:id="rId22"/>
    <p:sldId id="304" r:id="rId23"/>
    <p:sldId id="267" r:id="rId2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F3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64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6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51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3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0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6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5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7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69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4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76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323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7172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625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6737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6550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3024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3609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9637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1894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3876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99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47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1693B9-81A5-4B1C-91D7-7478A89C36D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A60EB02-3F48-41FE-9EA1-E1BEA8BA6BD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37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2.emf"/><Relationship Id="rId4" Type="http://schemas.openxmlformats.org/officeDocument/2006/relationships/image" Target="../media/image25.emf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ABD0-62A4-48CB-B2DD-438D501FDB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556653-886F-42C2-9AB9-9F96E9CCE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7E6BA-380D-4280-81C3-09FB9C7A2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41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7515993" y="0"/>
            <a:ext cx="4192788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</a:t>
            </a:r>
            <a:r>
              <a:rPr lang="en-US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13</a:t>
            </a: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กุมภาพันธ์ 2567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475" y="140259"/>
            <a:ext cx="685307" cy="6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4305286" y="829501"/>
            <a:ext cx="74034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หนังสือสำนักเลขาธิการคณะรัฐมนตรี 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 </a:t>
            </a:r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นร 0505/ว 77 ลงวันที่ 14 กุมภาพันธ์ 2567</a:t>
            </a:r>
            <a:endParaRPr lang="th-TH" sz="2200" dirty="0">
              <a:solidFill>
                <a:srgbClr val="0F6FC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847572" y="1176471"/>
            <a:ext cx="10671638" cy="1129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CAFF3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การใช้จ่าย</a:t>
            </a:r>
            <a:r>
              <a:rPr lang="th-TH" sz="3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งบประมาณตามแผนการปฏิบัติงานและแผนการใช้จ่ายงบประมาณประจำปีงบประมาณ พ.ศ. 2566 ไปพลางก่อน (ต.ค.66 – พ.ค. 67)</a:t>
            </a: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333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th-TH" sz="280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 flipV="1">
            <a:off x="758283" y="3560155"/>
            <a:ext cx="89289" cy="3985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th-TH" sz="2800">
              <a:solidFill>
                <a:srgbClr val="0F6FC6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8A57C99-DC8F-0F2B-C311-AD005123B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373392"/>
              </p:ext>
            </p:extLst>
          </p:nvPr>
        </p:nvGraphicFramePr>
        <p:xfrm>
          <a:off x="847572" y="2391029"/>
          <a:ext cx="10671638" cy="195262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669835">
                  <a:extLst>
                    <a:ext uri="{9D8B030D-6E8A-4147-A177-3AD203B41FA5}">
                      <a16:colId xmlns:a16="http://schemas.microsoft.com/office/drawing/2014/main" val="4214298960"/>
                    </a:ext>
                  </a:extLst>
                </a:gridCol>
                <a:gridCol w="2519601">
                  <a:extLst>
                    <a:ext uri="{9D8B030D-6E8A-4147-A177-3AD203B41FA5}">
                      <a16:colId xmlns:a16="http://schemas.microsoft.com/office/drawing/2014/main" val="3311554152"/>
                    </a:ext>
                  </a:extLst>
                </a:gridCol>
                <a:gridCol w="2746729">
                  <a:extLst>
                    <a:ext uri="{9D8B030D-6E8A-4147-A177-3AD203B41FA5}">
                      <a16:colId xmlns:a16="http://schemas.microsoft.com/office/drawing/2014/main" val="2428095485"/>
                    </a:ext>
                  </a:extLst>
                </a:gridCol>
                <a:gridCol w="2735473">
                  <a:extLst>
                    <a:ext uri="{9D8B030D-6E8A-4147-A177-3AD203B41FA5}">
                      <a16:colId xmlns:a16="http://schemas.microsoft.com/office/drawing/2014/main" val="2235460694"/>
                    </a:ext>
                  </a:extLst>
                </a:gridCol>
              </a:tblGrid>
              <a:tr h="3773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3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ไตรมาส</a:t>
                      </a:r>
                      <a:endParaRPr lang="th-TH" sz="3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เป้าหมายการใช้จ่าย 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ประจำ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ลงทุน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71577"/>
                  </a:ext>
                </a:extLst>
              </a:tr>
              <a:tr h="377364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รายจ่ายภาพรวม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รายจ่ายประจำ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รายจ่ายลงทุน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13606"/>
                  </a:ext>
                </a:extLst>
              </a:tr>
              <a:tr h="35423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ไตรมาสที่ 1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48 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6994"/>
                  </a:ext>
                </a:extLst>
              </a:tr>
              <a:tr h="3542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5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ไตรมาสที่ 2</a:t>
                      </a:r>
                      <a:endParaRPr kumimoji="0" lang="th-TH" sz="2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81 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17189"/>
                  </a:ext>
                </a:extLst>
              </a:tr>
              <a:tr h="3542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5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ไตรมาสที่ 3</a:t>
                      </a:r>
                      <a:endParaRPr kumimoji="0" lang="th-TH" sz="2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16502"/>
                  </a:ext>
                </a:extLst>
              </a:tr>
            </a:tbl>
          </a:graphicData>
        </a:graphic>
      </p:graphicFrame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26" y="642265"/>
            <a:ext cx="480859" cy="480859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E50E76FF-1A14-4D9C-9CAF-F9159A08EEEC}"/>
              </a:ext>
            </a:extLst>
          </p:cNvPr>
          <p:cNvSpPr/>
          <p:nvPr/>
        </p:nvSpPr>
        <p:spPr>
          <a:xfrm>
            <a:off x="847572" y="4379117"/>
            <a:ext cx="10671638" cy="11298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th-TH" sz="3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เป้าหมายการเบิกจ่ายงบประมาณและการใช้จ่ายภาครัฐประจำปีงบประมาณ พ.ศ. 2567</a:t>
            </a:r>
          </a:p>
          <a:p>
            <a:pPr algn="ctr" defTabSz="914400">
              <a:defRPr/>
            </a:pPr>
            <a:r>
              <a:rPr lang="th-TH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                                ข่าวกระทรวงการคลัง ฉบับที่ 11/2567 ลงวันที่ 23 กุมภาพันธ์ 2567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4467BF-3358-4EA4-924F-CC80DC909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284" y="4919903"/>
            <a:ext cx="481626" cy="48162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851BC07-CEBE-4476-8C9A-B2B31FA9D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081974"/>
              </p:ext>
            </p:extLst>
          </p:nvPr>
        </p:nvGraphicFramePr>
        <p:xfrm>
          <a:off x="847572" y="5546166"/>
          <a:ext cx="10671640" cy="1171575"/>
        </p:xfrm>
        <a:graphic>
          <a:graphicData uri="http://schemas.openxmlformats.org/drawingml/2006/table">
            <a:tbl>
              <a:tblPr>
                <a:effectLst/>
                <a:tableStyleId>{21E4AEA4-8DFA-4A89-87EB-49C32662AFE0}</a:tableStyleId>
              </a:tblPr>
              <a:tblGrid>
                <a:gridCol w="2669835">
                  <a:extLst>
                    <a:ext uri="{9D8B030D-6E8A-4147-A177-3AD203B41FA5}">
                      <a16:colId xmlns:a16="http://schemas.microsoft.com/office/drawing/2014/main" val="1808215606"/>
                    </a:ext>
                  </a:extLst>
                </a:gridCol>
                <a:gridCol w="1333373">
                  <a:extLst>
                    <a:ext uri="{9D8B030D-6E8A-4147-A177-3AD203B41FA5}">
                      <a16:colId xmlns:a16="http://schemas.microsoft.com/office/drawing/2014/main" val="658917570"/>
                    </a:ext>
                  </a:extLst>
                </a:gridCol>
                <a:gridCol w="1186228">
                  <a:extLst>
                    <a:ext uri="{9D8B030D-6E8A-4147-A177-3AD203B41FA5}">
                      <a16:colId xmlns:a16="http://schemas.microsoft.com/office/drawing/2014/main" val="3279953278"/>
                    </a:ext>
                  </a:extLst>
                </a:gridCol>
                <a:gridCol w="1373365">
                  <a:extLst>
                    <a:ext uri="{9D8B030D-6E8A-4147-A177-3AD203B41FA5}">
                      <a16:colId xmlns:a16="http://schemas.microsoft.com/office/drawing/2014/main" val="1417322739"/>
                    </a:ext>
                  </a:extLst>
                </a:gridCol>
                <a:gridCol w="1373365">
                  <a:extLst>
                    <a:ext uri="{9D8B030D-6E8A-4147-A177-3AD203B41FA5}">
                      <a16:colId xmlns:a16="http://schemas.microsoft.com/office/drawing/2014/main" val="4285179750"/>
                    </a:ext>
                  </a:extLst>
                </a:gridCol>
                <a:gridCol w="1367737">
                  <a:extLst>
                    <a:ext uri="{9D8B030D-6E8A-4147-A177-3AD203B41FA5}">
                      <a16:colId xmlns:a16="http://schemas.microsoft.com/office/drawing/2014/main" val="2622015055"/>
                    </a:ext>
                  </a:extLst>
                </a:gridCol>
                <a:gridCol w="1367737">
                  <a:extLst>
                    <a:ext uri="{9D8B030D-6E8A-4147-A177-3AD203B41FA5}">
                      <a16:colId xmlns:a16="http://schemas.microsoft.com/office/drawing/2014/main" val="3607591967"/>
                    </a:ext>
                  </a:extLst>
                </a:gridCol>
              </a:tblGrid>
              <a:tr h="3773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3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ปีงบประมาณ 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รายจ่ายภาพรวม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รายจ่ายประจำ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25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รายจ่ายลงทุน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235151"/>
                  </a:ext>
                </a:extLst>
              </a:tr>
              <a:tr h="377364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468450"/>
                  </a:ext>
                </a:extLst>
              </a:tr>
              <a:tr h="35423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พ.ศ. 2567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98 </a:t>
                      </a:r>
                      <a:endParaRPr lang="th-TH" sz="2500" b="1" i="0" u="none" strike="noStrike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9652676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899D980-F3A0-4AF3-B588-79611A56A6AE}"/>
              </a:ext>
            </a:extLst>
          </p:cNvPr>
          <p:cNvSpPr txBox="1"/>
          <p:nvPr/>
        </p:nvSpPr>
        <p:spPr>
          <a:xfrm>
            <a:off x="10502365" y="2483551"/>
            <a:ext cx="1349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ร้อยละ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1E5C0C-5D13-4F40-A97A-37923176E799}"/>
              </a:ext>
            </a:extLst>
          </p:cNvPr>
          <p:cNvSpPr txBox="1"/>
          <p:nvPr/>
        </p:nvSpPr>
        <p:spPr>
          <a:xfrm>
            <a:off x="10502365" y="5285678"/>
            <a:ext cx="1249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ร้อยละ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7119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D125-EE88-4EA3-9D2B-A5CA788B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EB80C-3B26-44FF-A748-A11735F5E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B5CFF5-0416-4403-AA4B-7735B3F1F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D7501C-4AEA-495A-ABF1-F77FFE1CCA66}"/>
              </a:ext>
            </a:extLst>
          </p:cNvPr>
          <p:cNvSpPr txBox="1"/>
          <p:nvPr/>
        </p:nvSpPr>
        <p:spPr>
          <a:xfrm flipH="1">
            <a:off x="10109728" y="1308483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9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AC449-5E8A-49D4-B4F9-74E7ACE1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81EB1C-B4C7-45CA-A923-D7FA6090D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6C2F3C-9D58-478C-9E1D-8E03309AE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127" y="1477419"/>
            <a:ext cx="1487553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2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F7DB0-538F-4B35-9488-9FDC30501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BE3085-16AD-470D-8ECE-8E956E042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7" y="1094193"/>
            <a:ext cx="11591925" cy="5591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F74BA9-D92D-41FD-9546-A9F6059B98B8}"/>
              </a:ext>
            </a:extLst>
          </p:cNvPr>
          <p:cNvSpPr txBox="1"/>
          <p:nvPr/>
        </p:nvSpPr>
        <p:spPr>
          <a:xfrm>
            <a:off x="1097280" y="172632"/>
            <a:ext cx="11314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/>
              <a:t>เงินงบประมาณรายจ่ายประจำปีงบประมาณ พ.ศ. 2567 (งบกรมจังหวัด)</a:t>
            </a:r>
            <a:endParaRPr lang="en-US" sz="4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C02AC3-83F8-4885-9B20-F0A00537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200510"/>
            <a:ext cx="755634" cy="689518"/>
          </a:xfrm>
          <a:prstGeom prst="flowChartConnector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0A4303-9FD2-48AF-A371-5BE2264A2587}"/>
              </a:ext>
            </a:extLst>
          </p:cNvPr>
          <p:cNvSpPr txBox="1"/>
          <p:nvPr/>
        </p:nvSpPr>
        <p:spPr>
          <a:xfrm flipH="1">
            <a:off x="10282539" y="758283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74C124-34D5-4A37-B321-5C49D3991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6863" y="6445994"/>
            <a:ext cx="1948743" cy="34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F2C6-6B74-44D4-89B6-0457560E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32B343A-A2EA-47A4-B2DB-C36C285D13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4725" y="1846263"/>
          <a:ext cx="9162876" cy="4022724"/>
        </p:xfrm>
        <a:graphic>
          <a:graphicData uri="http://schemas.openxmlformats.org/drawingml/2006/table">
            <a:tbl>
              <a:tblPr/>
              <a:tblGrid>
                <a:gridCol w="349710">
                  <a:extLst>
                    <a:ext uri="{9D8B030D-6E8A-4147-A177-3AD203B41FA5}">
                      <a16:colId xmlns:a16="http://schemas.microsoft.com/office/drawing/2014/main" val="4230631551"/>
                    </a:ext>
                  </a:extLst>
                </a:gridCol>
                <a:gridCol w="4742935">
                  <a:extLst>
                    <a:ext uri="{9D8B030D-6E8A-4147-A177-3AD203B41FA5}">
                      <a16:colId xmlns:a16="http://schemas.microsoft.com/office/drawing/2014/main" val="2409645425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3228580187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00064212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91927373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371304946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2822558893"/>
                    </a:ext>
                  </a:extLst>
                </a:gridCol>
                <a:gridCol w="621706">
                  <a:extLst>
                    <a:ext uri="{9D8B030D-6E8A-4147-A177-3AD203B41FA5}">
                      <a16:colId xmlns:a16="http://schemas.microsoft.com/office/drawing/2014/main" val="1850208206"/>
                    </a:ext>
                  </a:extLst>
                </a:gridCol>
              </a:tblGrid>
              <a:tr h="597579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1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จัดสรร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901255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t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ฐานทัพเรือพังงา ทัพเรือภาคที่ 3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78754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ทร.130  (ค่าซ่อมแซมเรือเมื่อมีการชำรุด)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12.373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6.820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8.46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7.867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63.58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108796"/>
                  </a:ext>
                </a:extLst>
              </a:tr>
              <a:tr h="5319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ทร.200 </a:t>
                      </a:r>
                      <a:b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(โครงการจัดซื้อและซ่อมแซมบ้านพัก จำนวน 9 โครงการ สิ้นสุดสัญญา 25 เม.ย.67)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9.857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9.18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841231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โครงการชลประทานพังงา</a:t>
                      </a:r>
                    </a:p>
                  </a:txBody>
                  <a:tcPr marL="7288" marR="7288" marT="7288" marB="0" anchor="b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083510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ค่าปรับปรุงแหล่งน้ำที่มีราคาต่อหน่วยต่ำกว่า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1.985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0.852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954053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สถานีพัฒนาที่ดินพังงา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18732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0.105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920633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ผลิตหญ้าแฝกเพื่อปลูก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1.560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536064"/>
                  </a:ext>
                </a:extLst>
              </a:tr>
              <a:tr h="3425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ผลิตหญ้าแฝกเพื่อส่งเสริม (เดิมเพื่อแจกจ่าย)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0.511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59.59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95794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EDEA89B-CABE-4B17-83EA-DA153BE5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7F6CA0-9253-4BE2-8F0C-D36A8EAFDA6F}"/>
              </a:ext>
            </a:extLst>
          </p:cNvPr>
          <p:cNvSpPr txBox="1"/>
          <p:nvPr/>
        </p:nvSpPr>
        <p:spPr>
          <a:xfrm flipH="1">
            <a:off x="10578550" y="1102819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C7D7C-A055-4D6E-AB2C-FFCF9515C035}"/>
              </a:ext>
            </a:extLst>
          </p:cNvPr>
          <p:cNvSpPr txBox="1"/>
          <p:nvPr/>
        </p:nvSpPr>
        <p:spPr>
          <a:xfrm>
            <a:off x="1747976" y="1009539"/>
            <a:ext cx="6174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500" b="1" dirty="0">
                <a:solidFill>
                  <a:schemeClr val="accent5">
                    <a:lumMod val="50000"/>
                  </a:schemeClr>
                </a:solidFill>
              </a:rPr>
              <a:t>(ต่อ)</a:t>
            </a:r>
            <a:endParaRPr lang="en-US" sz="2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94853-40C4-4E9E-B366-79F7C612A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9" y="1522857"/>
            <a:ext cx="10265813" cy="50942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2DB68B-2E9D-4049-9377-34A3E383E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787" y="1099519"/>
            <a:ext cx="3773751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82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39306E-DDF7-428E-8865-217F47ED4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AB49F3-2F9F-49F7-817D-0A3D245327A9}"/>
              </a:ext>
            </a:extLst>
          </p:cNvPr>
          <p:cNvSpPr txBox="1"/>
          <p:nvPr/>
        </p:nvSpPr>
        <p:spPr>
          <a:xfrm flipH="1">
            <a:off x="10120880" y="1248066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AA1D69-C3AF-44B4-9F24-21AE04351478}"/>
              </a:ext>
            </a:extLst>
          </p:cNvPr>
          <p:cNvSpPr txBox="1"/>
          <p:nvPr/>
        </p:nvSpPr>
        <p:spPr>
          <a:xfrm>
            <a:off x="1747976" y="1009539"/>
            <a:ext cx="6174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500" b="1" dirty="0">
                <a:solidFill>
                  <a:schemeClr val="accent5">
                    <a:lumMod val="50000"/>
                  </a:schemeClr>
                </a:solidFill>
              </a:rPr>
              <a:t>(ต่อ)</a:t>
            </a:r>
            <a:endParaRPr lang="en-US" sz="2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0C066F-96D8-4121-81DA-2EAEC46F2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53" y="1611110"/>
            <a:ext cx="10284093" cy="5192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F7DD0-6B94-4860-984D-7055F1F75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300" y="1226827"/>
            <a:ext cx="3773751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7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F2C6-6B74-44D4-89B6-0457560E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32B343A-A2EA-47A4-B2DB-C36C285D13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4725" y="1846263"/>
          <a:ext cx="9162876" cy="4022724"/>
        </p:xfrm>
        <a:graphic>
          <a:graphicData uri="http://schemas.openxmlformats.org/drawingml/2006/table">
            <a:tbl>
              <a:tblPr/>
              <a:tblGrid>
                <a:gridCol w="349710">
                  <a:extLst>
                    <a:ext uri="{9D8B030D-6E8A-4147-A177-3AD203B41FA5}">
                      <a16:colId xmlns:a16="http://schemas.microsoft.com/office/drawing/2014/main" val="4230631551"/>
                    </a:ext>
                  </a:extLst>
                </a:gridCol>
                <a:gridCol w="4742935">
                  <a:extLst>
                    <a:ext uri="{9D8B030D-6E8A-4147-A177-3AD203B41FA5}">
                      <a16:colId xmlns:a16="http://schemas.microsoft.com/office/drawing/2014/main" val="2409645425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3228580187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00064212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91927373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371304946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2822558893"/>
                    </a:ext>
                  </a:extLst>
                </a:gridCol>
                <a:gridCol w="621706">
                  <a:extLst>
                    <a:ext uri="{9D8B030D-6E8A-4147-A177-3AD203B41FA5}">
                      <a16:colId xmlns:a16="http://schemas.microsoft.com/office/drawing/2014/main" val="1850208206"/>
                    </a:ext>
                  </a:extLst>
                </a:gridCol>
              </a:tblGrid>
              <a:tr h="597579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1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จัดสรร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901255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t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ฐานทัพเรือพังงา ทัพเรือภาคที่ 3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78754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ทร.130  (ค่าซ่อมแซมเรือเมื่อมีการชำรุด)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12.373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6.820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8.46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7.867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63.58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108796"/>
                  </a:ext>
                </a:extLst>
              </a:tr>
              <a:tr h="5319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ทร.200 </a:t>
                      </a:r>
                      <a:b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(โครงการจัดซื้อและซ่อมแซมบ้านพัก จำนวน 9 โครงการ สิ้นสุดสัญญา 25 เม.ย.67)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9.857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9.18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841231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โครงการชลประทานพังงา</a:t>
                      </a:r>
                    </a:p>
                  </a:txBody>
                  <a:tcPr marL="7288" marR="7288" marT="7288" marB="0" anchor="b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083510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ค่าปรับปรุงแหล่งน้ำที่มีราคาต่อหน่วยต่ำกว่า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1.985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0.852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954053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สถานีพัฒนาที่ดินพังงา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18732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0.105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920633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ผลิตหญ้าแฝกเพื่อปลูก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1.560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536064"/>
                  </a:ext>
                </a:extLst>
              </a:tr>
              <a:tr h="3425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ผลิตหญ้าแฝกเพื่อส่งเสริม (เดิมเพื่อแจกจ่าย)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0.511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59.59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95794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EDEA89B-CABE-4B17-83EA-DA153BE5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A38F5B-97D1-4F35-BD4E-5D6FC87E7286}"/>
              </a:ext>
            </a:extLst>
          </p:cNvPr>
          <p:cNvSpPr txBox="1"/>
          <p:nvPr/>
        </p:nvSpPr>
        <p:spPr>
          <a:xfrm flipH="1">
            <a:off x="10376023" y="1139307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34176-9A27-42D6-85FD-8B2E5D6EBB02}"/>
              </a:ext>
            </a:extLst>
          </p:cNvPr>
          <p:cNvSpPr txBox="1"/>
          <p:nvPr/>
        </p:nvSpPr>
        <p:spPr>
          <a:xfrm>
            <a:off x="1747976" y="1009539"/>
            <a:ext cx="6174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500" b="1" dirty="0">
                <a:solidFill>
                  <a:schemeClr val="accent5">
                    <a:lumMod val="50000"/>
                  </a:schemeClr>
                </a:solidFill>
              </a:rPr>
              <a:t>(ต่อ)</a:t>
            </a:r>
            <a:endParaRPr lang="en-US" sz="2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F7D0F4-0B17-41FA-A7B5-D5561072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84" y="1600972"/>
            <a:ext cx="11285034" cy="5202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6C8D59-EF2E-4EE3-B9D8-F1ECD1040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392" y="1143853"/>
            <a:ext cx="3773751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7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F2C6-6B74-44D4-89B6-0457560E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32B343A-A2EA-47A4-B2DB-C36C285D136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4725" y="1846263"/>
          <a:ext cx="9162876" cy="4022724"/>
        </p:xfrm>
        <a:graphic>
          <a:graphicData uri="http://schemas.openxmlformats.org/drawingml/2006/table">
            <a:tbl>
              <a:tblPr/>
              <a:tblGrid>
                <a:gridCol w="349710">
                  <a:extLst>
                    <a:ext uri="{9D8B030D-6E8A-4147-A177-3AD203B41FA5}">
                      <a16:colId xmlns:a16="http://schemas.microsoft.com/office/drawing/2014/main" val="4230631551"/>
                    </a:ext>
                  </a:extLst>
                </a:gridCol>
                <a:gridCol w="4742935">
                  <a:extLst>
                    <a:ext uri="{9D8B030D-6E8A-4147-A177-3AD203B41FA5}">
                      <a16:colId xmlns:a16="http://schemas.microsoft.com/office/drawing/2014/main" val="2409645425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3228580187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00064212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91927373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1371304946"/>
                    </a:ext>
                  </a:extLst>
                </a:gridCol>
                <a:gridCol w="689705">
                  <a:extLst>
                    <a:ext uri="{9D8B030D-6E8A-4147-A177-3AD203B41FA5}">
                      <a16:colId xmlns:a16="http://schemas.microsoft.com/office/drawing/2014/main" val="2822558893"/>
                    </a:ext>
                  </a:extLst>
                </a:gridCol>
                <a:gridCol w="621706">
                  <a:extLst>
                    <a:ext uri="{9D8B030D-6E8A-4147-A177-3AD203B41FA5}">
                      <a16:colId xmlns:a16="http://schemas.microsoft.com/office/drawing/2014/main" val="1850208206"/>
                    </a:ext>
                  </a:extLst>
                </a:gridCol>
              </a:tblGrid>
              <a:tr h="597579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1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จัดสรร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901255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t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ฐานทัพเรือพังงา ทัพเรือภาคที่ 3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78754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ทร.130  (ค่าซ่อมแซมเรือเมื่อมีการชำรุด)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12.373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6.820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8.46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7.867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63.58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108796"/>
                  </a:ext>
                </a:extLst>
              </a:tr>
              <a:tr h="53199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ทร.200 </a:t>
                      </a:r>
                      <a:b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(โครงการจัดซื้อและซ่อมแซมบ้านพัก จำนวน 9 โครงการ สิ้นสุดสัญญา 25 เม.ย.67)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9.857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9.18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10.854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288" marR="7288" marT="7288" marB="0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841231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โครงการชลประทานพังงา</a:t>
                      </a:r>
                    </a:p>
                  </a:txBody>
                  <a:tcPr marL="7288" marR="7288" marT="7288" marB="0" anchor="b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083510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ค่าปรับปรุงแหล่งน้ำที่มีราคาต่อหน่วยต่ำกว่า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1.985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0.852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42.93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954053"/>
                  </a:ext>
                </a:extLst>
              </a:tr>
              <a:tr h="36437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สถานีพัฒนาที่ดินพังงา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B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18732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ค่าก่อสร้างแหล่งน้ำที่มีราคาต่อหน่วยต่ำกว่า 10 ล้านบาท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0.105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920633"/>
                  </a:ext>
                </a:extLst>
              </a:tr>
              <a:tr h="3643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ผลิตหญ้าแฝกเพื่อปลูก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1.560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0.07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0.066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4.21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536064"/>
                  </a:ext>
                </a:extLst>
              </a:tr>
              <a:tr h="3425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ผลิตหญ้าแฝกเพื่อส่งเสริม (เดิมเพื่อแจกจ่าย)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0.511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0.305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59.59</a:t>
                      </a:r>
                    </a:p>
                  </a:txBody>
                  <a:tcPr marL="7288" marR="7288" marT="7288" marB="0" anchor="ctr">
                    <a:lnL>
                      <a:noFill/>
                    </a:lnL>
                    <a:lnR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2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95794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EDEA89B-CABE-4B17-83EA-DA153BE5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DE7EBA-2931-4231-A6A6-316A89B060DA}"/>
              </a:ext>
            </a:extLst>
          </p:cNvPr>
          <p:cNvSpPr txBox="1"/>
          <p:nvPr/>
        </p:nvSpPr>
        <p:spPr>
          <a:xfrm flipH="1">
            <a:off x="10271063" y="1236585"/>
            <a:ext cx="143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</a:t>
            </a:r>
            <a:r>
              <a:rPr lang="th-TH" dirty="0"/>
              <a:t> ล้านบาท</a:t>
            </a:r>
          </a:p>
          <a:p>
            <a:endParaRPr lang="th-TH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BE287D-794D-459B-AEB0-2000F338603E}"/>
              </a:ext>
            </a:extLst>
          </p:cNvPr>
          <p:cNvSpPr txBox="1"/>
          <p:nvPr/>
        </p:nvSpPr>
        <p:spPr>
          <a:xfrm>
            <a:off x="1747976" y="1009539"/>
            <a:ext cx="61747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500" b="1" dirty="0">
                <a:solidFill>
                  <a:schemeClr val="accent5">
                    <a:lumMod val="50000"/>
                  </a:schemeClr>
                </a:solidFill>
              </a:rPr>
              <a:t>(ต่อ)</a:t>
            </a:r>
            <a:endParaRPr lang="en-US" sz="25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CEF7A7-6633-4605-8CAF-7238595F1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1550820"/>
            <a:ext cx="10357847" cy="5253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E67549-883B-49DF-9638-859B8E11DC52}"/>
              </a:ext>
            </a:extLst>
          </p:cNvPr>
          <p:cNvSpPr txBox="1"/>
          <p:nvPr/>
        </p:nvSpPr>
        <p:spPr>
          <a:xfrm>
            <a:off x="4378946" y="1260306"/>
            <a:ext cx="3772596" cy="4770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500" b="1" dirty="0">
                <a:solidFill>
                  <a:schemeClr val="accent6">
                    <a:lumMod val="75000"/>
                  </a:schemeClr>
                </a:solidFill>
              </a:rPr>
              <a:t>ข้อมูล ณ วันที่ 23 กุมภาพันธ์ 2567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05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2DC5-CA89-4356-B11F-917E86C5B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BB9AB-FF4E-4774-89E8-0101F9B80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43DB6-8850-4F1E-9FB7-DCA7F5AD7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7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A6ED-B9FD-4B1B-A8D8-234356B9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72F3B-8AB5-47D1-A1B1-DC8466CA3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7BE66-8418-42C5-B1C7-845C1E8C1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DFD1DA0-1BE9-4E40-B985-C2D1DF9569EB}"/>
              </a:ext>
            </a:extLst>
          </p:cNvPr>
          <p:cNvGrpSpPr/>
          <p:nvPr/>
        </p:nvGrpSpPr>
        <p:grpSpPr>
          <a:xfrm>
            <a:off x="320108" y="18255"/>
            <a:ext cx="1360449" cy="1325563"/>
            <a:chOff x="5595" y="34599"/>
            <a:chExt cx="1786289" cy="1787007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FCA66B27-AFAE-4E46-B9B9-39A6B16A3A3C}"/>
                </a:ext>
              </a:extLst>
            </p:cNvPr>
            <p:cNvSpPr/>
            <p:nvPr/>
          </p:nvSpPr>
          <p:spPr>
            <a:xfrm>
              <a:off x="5595" y="34599"/>
              <a:ext cx="1786289" cy="1787007"/>
            </a:xfrm>
            <a:prstGeom prst="hexagon">
              <a:avLst/>
            </a:prstGeom>
            <a:solidFill>
              <a:srgbClr val="FF66CC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A43675-FD6D-4609-A820-2B634AF16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501" y="293063"/>
              <a:ext cx="1317708" cy="1270076"/>
            </a:xfrm>
            <a:prstGeom prst="flowChartConnector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26792AE-C696-4F87-8867-BDA3E3EA0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860" y="-187043"/>
            <a:ext cx="10815241" cy="18777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ECAACF-6205-473D-B3A0-1B758B557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661" y="1064066"/>
            <a:ext cx="1359526" cy="5364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431FE0-F232-48E8-B59D-A1C4EEA64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379" y="1438696"/>
            <a:ext cx="10815241" cy="515641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E7043C-EFE1-4754-BBB2-DA1EB5A4405B}"/>
              </a:ext>
            </a:extLst>
          </p:cNvPr>
          <p:cNvSpPr txBox="1"/>
          <p:nvPr/>
        </p:nvSpPr>
        <p:spPr>
          <a:xfrm>
            <a:off x="8612985" y="6503687"/>
            <a:ext cx="258891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solidFill>
                  <a:schemeClr val="bg1"/>
                </a:solidFill>
              </a:rPr>
              <a:t>ข้อมูล ณ วันที่ 23 กุมภาพันธ์ 2567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27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A6ED-B9FD-4B1B-A8D8-234356B9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72F3B-8AB5-47D1-A1B1-DC8466CA3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7BE66-8418-42C5-B1C7-845C1E8C1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DFD1DA0-1BE9-4E40-B985-C2D1DF9569EB}"/>
              </a:ext>
            </a:extLst>
          </p:cNvPr>
          <p:cNvGrpSpPr/>
          <p:nvPr/>
        </p:nvGrpSpPr>
        <p:grpSpPr>
          <a:xfrm>
            <a:off x="320108" y="18255"/>
            <a:ext cx="1360449" cy="1325563"/>
            <a:chOff x="5595" y="34599"/>
            <a:chExt cx="1786289" cy="1787007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FCA66B27-AFAE-4E46-B9B9-39A6B16A3A3C}"/>
                </a:ext>
              </a:extLst>
            </p:cNvPr>
            <p:cNvSpPr/>
            <p:nvPr/>
          </p:nvSpPr>
          <p:spPr>
            <a:xfrm>
              <a:off x="5595" y="34599"/>
              <a:ext cx="1786289" cy="1787007"/>
            </a:xfrm>
            <a:prstGeom prst="hexagon">
              <a:avLst/>
            </a:prstGeom>
            <a:solidFill>
              <a:srgbClr val="FF66CC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A43675-FD6D-4609-A820-2B634AF16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501" y="293063"/>
              <a:ext cx="1317708" cy="1270076"/>
            </a:xfrm>
            <a:prstGeom prst="flowChartConnector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26792AE-C696-4F87-8867-BDA3E3EA0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860" y="-187043"/>
            <a:ext cx="10815241" cy="18777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ECAACF-6205-473D-B3A0-1B758B557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8315" y="1024697"/>
            <a:ext cx="1359526" cy="5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678552-9E98-40A7-A4D0-1BE6B7C80DEA}"/>
              </a:ext>
            </a:extLst>
          </p:cNvPr>
          <p:cNvSpPr txBox="1"/>
          <p:nvPr/>
        </p:nvSpPr>
        <p:spPr>
          <a:xfrm>
            <a:off x="9653669" y="899510"/>
            <a:ext cx="529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/>
              <a:t>(ต่อ)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DB4DE2-9319-4BAA-9C9B-4E5D6FF4DCDF}"/>
              </a:ext>
            </a:extLst>
          </p:cNvPr>
          <p:cNvSpPr txBox="1"/>
          <p:nvPr/>
        </p:nvSpPr>
        <p:spPr>
          <a:xfrm>
            <a:off x="8734279" y="6524827"/>
            <a:ext cx="258891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solidFill>
                  <a:schemeClr val="bg1"/>
                </a:solidFill>
              </a:rPr>
              <a:t>ข้อมูล ณ วันที่ 23 กุมภาพันธ์ 2567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9FBF5F-2F6B-48BC-B744-2074EF306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375" y="1399217"/>
            <a:ext cx="10707770" cy="507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37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A6ED-B9FD-4B1B-A8D8-234356B9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72F3B-8AB5-47D1-A1B1-DC8466CA3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7BE66-8418-42C5-B1C7-845C1E8C1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DFD1DA0-1BE9-4E40-B985-C2D1DF9569EB}"/>
              </a:ext>
            </a:extLst>
          </p:cNvPr>
          <p:cNvGrpSpPr/>
          <p:nvPr/>
        </p:nvGrpSpPr>
        <p:grpSpPr>
          <a:xfrm>
            <a:off x="320108" y="18255"/>
            <a:ext cx="1360449" cy="1325563"/>
            <a:chOff x="5595" y="34599"/>
            <a:chExt cx="1786289" cy="1787007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FCA66B27-AFAE-4E46-B9B9-39A6B16A3A3C}"/>
                </a:ext>
              </a:extLst>
            </p:cNvPr>
            <p:cNvSpPr/>
            <p:nvPr/>
          </p:nvSpPr>
          <p:spPr>
            <a:xfrm>
              <a:off x="5595" y="34599"/>
              <a:ext cx="1786289" cy="1787007"/>
            </a:xfrm>
            <a:prstGeom prst="hexagon">
              <a:avLst/>
            </a:prstGeom>
            <a:solidFill>
              <a:srgbClr val="FF66CC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A43675-FD6D-4609-A820-2B634AF16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501" y="293063"/>
              <a:ext cx="1317708" cy="1270076"/>
            </a:xfrm>
            <a:prstGeom prst="flowChartConnector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14BC978-56B9-4BA7-9906-F1E2BCCBF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59" y="1390934"/>
            <a:ext cx="10842342" cy="5169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4749D5-128B-4946-95CA-E38B5AAE2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392" y="-243399"/>
            <a:ext cx="10815241" cy="18777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3A963A-A2DF-44E6-A072-B76A3E379F2D}"/>
              </a:ext>
            </a:extLst>
          </p:cNvPr>
          <p:cNvSpPr txBox="1"/>
          <p:nvPr/>
        </p:nvSpPr>
        <p:spPr>
          <a:xfrm>
            <a:off x="10410361" y="1084568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185059-C572-4DDB-8E7D-34AE88A72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3" y="23558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0EF6C8-53F8-4E40-8517-38C40334A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069" y="263045"/>
            <a:ext cx="1193143" cy="120579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EF2C53B-88D5-4D76-80C3-C2B31B98A03E}"/>
              </a:ext>
            </a:extLst>
          </p:cNvPr>
          <p:cNvGrpSpPr/>
          <p:nvPr/>
        </p:nvGrpSpPr>
        <p:grpSpPr>
          <a:xfrm>
            <a:off x="1792212" y="189512"/>
            <a:ext cx="9876376" cy="1454898"/>
            <a:chOff x="1792212" y="189512"/>
            <a:chExt cx="9876376" cy="145489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582E16D-D5D8-4101-9397-4F7B34DE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92212" y="189512"/>
              <a:ext cx="9876376" cy="113395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E480B0C-F28E-4DEC-9871-35BFB5D83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19688" y="827475"/>
              <a:ext cx="3090940" cy="816935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C6F231D-FBFB-4A83-B977-29978419AD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4237" y="1784476"/>
            <a:ext cx="10665385" cy="4583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AAB63-718E-4CDB-A9CB-B4CE52EF97C9}"/>
              </a:ext>
            </a:extLst>
          </p:cNvPr>
          <p:cNvSpPr txBox="1"/>
          <p:nvPr/>
        </p:nvSpPr>
        <p:spPr>
          <a:xfrm>
            <a:off x="4409932" y="9878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88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A6ED-B9FD-4B1B-A8D8-234356B9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72F3B-8AB5-47D1-A1B1-DC8466CA3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7BE66-8418-42C5-B1C7-845C1E8C1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DFD1DA0-1BE9-4E40-B985-C2D1DF9569EB}"/>
              </a:ext>
            </a:extLst>
          </p:cNvPr>
          <p:cNvGrpSpPr/>
          <p:nvPr/>
        </p:nvGrpSpPr>
        <p:grpSpPr>
          <a:xfrm>
            <a:off x="320108" y="18255"/>
            <a:ext cx="1360449" cy="1325563"/>
            <a:chOff x="5595" y="34599"/>
            <a:chExt cx="1786289" cy="1787007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FCA66B27-AFAE-4E46-B9B9-39A6B16A3A3C}"/>
                </a:ext>
              </a:extLst>
            </p:cNvPr>
            <p:cNvSpPr/>
            <p:nvPr/>
          </p:nvSpPr>
          <p:spPr>
            <a:xfrm>
              <a:off x="5595" y="34599"/>
              <a:ext cx="1786289" cy="1787007"/>
            </a:xfrm>
            <a:prstGeom prst="hexagon">
              <a:avLst/>
            </a:prstGeom>
            <a:solidFill>
              <a:srgbClr val="FF66CC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A43675-FD6D-4609-A820-2B634AF16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501" y="293063"/>
              <a:ext cx="1317708" cy="1270076"/>
            </a:xfrm>
            <a:prstGeom prst="flowChartConnector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14BC978-56B9-4BA7-9906-F1E2BCCBF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59" y="1390934"/>
            <a:ext cx="10842342" cy="5169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4749D5-128B-4946-95CA-E38B5AAE2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392" y="-243399"/>
            <a:ext cx="10815241" cy="18777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3A963A-A2DF-44E6-A072-B76A3E379F2D}"/>
              </a:ext>
            </a:extLst>
          </p:cNvPr>
          <p:cNvSpPr txBox="1"/>
          <p:nvPr/>
        </p:nvSpPr>
        <p:spPr>
          <a:xfrm>
            <a:off x="10410361" y="1084568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185059-C572-4DDB-8E7D-34AE88A721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3" y="23558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0EF6C8-53F8-4E40-8517-38C40334A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069" y="263045"/>
            <a:ext cx="1193143" cy="120579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EF2C53B-88D5-4D76-80C3-C2B31B98A03E}"/>
              </a:ext>
            </a:extLst>
          </p:cNvPr>
          <p:cNvGrpSpPr/>
          <p:nvPr/>
        </p:nvGrpSpPr>
        <p:grpSpPr>
          <a:xfrm>
            <a:off x="1792212" y="189512"/>
            <a:ext cx="9876376" cy="1454898"/>
            <a:chOff x="1792212" y="189512"/>
            <a:chExt cx="9876376" cy="145489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582E16D-D5D8-4101-9397-4F7B34DEC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92212" y="189512"/>
              <a:ext cx="9876376" cy="113395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E480B0C-F28E-4DEC-9871-35BFB5D83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919688" y="827475"/>
              <a:ext cx="3090940" cy="81693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725CF35-2F29-44DA-B7BF-3A22159A01B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1016" y="1509772"/>
            <a:ext cx="10127641" cy="51636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A6F9CEE-0377-405D-B150-D870B22AB5DE}"/>
              </a:ext>
            </a:extLst>
          </p:cNvPr>
          <p:cNvSpPr txBox="1"/>
          <p:nvPr/>
        </p:nvSpPr>
        <p:spPr>
          <a:xfrm>
            <a:off x="4409932" y="9878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261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E3A963A-A2DF-44E6-A072-B76A3E379F2D}"/>
              </a:ext>
            </a:extLst>
          </p:cNvPr>
          <p:cNvSpPr txBox="1"/>
          <p:nvPr/>
        </p:nvSpPr>
        <p:spPr>
          <a:xfrm>
            <a:off x="10410361" y="1084568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DFE088-7FF8-466F-9216-DCDA7E37F79F}"/>
              </a:ext>
            </a:extLst>
          </p:cNvPr>
          <p:cNvGrpSpPr/>
          <p:nvPr/>
        </p:nvGrpSpPr>
        <p:grpSpPr>
          <a:xfrm>
            <a:off x="6633" y="23558"/>
            <a:ext cx="12192000" cy="6858000"/>
            <a:chOff x="6633" y="23558"/>
            <a:chExt cx="12192000" cy="6858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7185059-C572-4DDB-8E7D-34AE88A72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33" y="23558"/>
              <a:ext cx="12192000" cy="6858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0EF6C8-53F8-4E40-8517-38C40334A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069" y="263045"/>
              <a:ext cx="1193143" cy="1205791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38E9881-0EF5-49D2-8E72-AB002FD87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212" y="137405"/>
            <a:ext cx="9876376" cy="14570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7410610-D288-4718-8856-94DBBBBD7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085" y="1552346"/>
            <a:ext cx="10286572" cy="50426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28118-2356-4E40-8257-FD1AE8B6BD73}"/>
              </a:ext>
            </a:extLst>
          </p:cNvPr>
          <p:cNvSpPr txBox="1"/>
          <p:nvPr/>
        </p:nvSpPr>
        <p:spPr>
          <a:xfrm>
            <a:off x="4409932" y="9878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2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6CF6-E26E-41AF-9CE8-1C5FDE96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55F14-6063-4439-A8BA-EB8A4CE6D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7DFB74-3612-4B30-8052-EF506501C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D04201-1E0F-40EA-882B-74FF77437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464" y="128294"/>
            <a:ext cx="9876376" cy="145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A545E2-9FF0-41F5-9458-96F25F225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132" y="1358218"/>
            <a:ext cx="9718405" cy="5293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27BEB-A553-42AB-8C37-85EF7557BBD4}"/>
              </a:ext>
            </a:extLst>
          </p:cNvPr>
          <p:cNvSpPr txBox="1"/>
          <p:nvPr/>
        </p:nvSpPr>
        <p:spPr>
          <a:xfrm>
            <a:off x="4409932" y="9878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53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C26C4-734F-45EA-AAD7-6ABA5AED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D1088-6D6C-4B7F-876E-0F57E84DC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6FB1E0-F6CE-4C15-8869-10E5AA097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464" y="128294"/>
            <a:ext cx="9876376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18041E-4D60-4685-B7D9-E90C6966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812" y="2700465"/>
            <a:ext cx="9876376" cy="145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E443E-3142-49EB-8E6E-D01AD51BE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C1492-AE72-48A7-B7ED-2C78E7908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864" y="280694"/>
            <a:ext cx="9876376" cy="1457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6FA30-DE16-4F59-ABA6-0BD260A67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995" y="1620889"/>
            <a:ext cx="10790710" cy="50735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2A9A68-3548-4549-A480-5044D60F2B4B}"/>
              </a:ext>
            </a:extLst>
          </p:cNvPr>
          <p:cNvSpPr txBox="1"/>
          <p:nvPr/>
        </p:nvSpPr>
        <p:spPr>
          <a:xfrm>
            <a:off x="4499142" y="1104989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47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C26C4-734F-45EA-AAD7-6ABA5AED2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D1088-6D6C-4B7F-876E-0F57E84DC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6FB1E0-F6CE-4C15-8869-10E5AA097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464" y="128294"/>
            <a:ext cx="9876376" cy="145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18041E-4D60-4685-B7D9-E90C69661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812" y="2700465"/>
            <a:ext cx="9876376" cy="145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5E443E-3142-49EB-8E6E-D01AD51BE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C1492-AE72-48A7-B7ED-2C78E7908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864" y="280694"/>
            <a:ext cx="9876376" cy="14570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2DB906-6731-4228-A3E6-E00EA1E03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410" y="1521464"/>
            <a:ext cx="10416483" cy="52082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66240D-F134-4D1E-9D46-E010C4E31007}"/>
              </a:ext>
            </a:extLst>
          </p:cNvPr>
          <p:cNvSpPr txBox="1"/>
          <p:nvPr/>
        </p:nvSpPr>
        <p:spPr>
          <a:xfrm>
            <a:off x="4566049" y="1097945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150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920-2E8F-49B6-9D0A-F87D50E6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A9E31-B5D3-4F7B-B9E2-05B8F094A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7377D-4625-4898-9346-0EF5B1CF6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164E45-984C-4C01-86C0-6202386B1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464" y="46208"/>
            <a:ext cx="9876376" cy="145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689927-AE71-440B-B230-1CFB003D5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1789881"/>
            <a:ext cx="11430000" cy="3962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9C74E6-E9D8-447D-9248-264472170E0F}"/>
              </a:ext>
            </a:extLst>
          </p:cNvPr>
          <p:cNvSpPr txBox="1"/>
          <p:nvPr/>
        </p:nvSpPr>
        <p:spPr>
          <a:xfrm>
            <a:off x="4398781" y="886730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(ต่อ)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48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6DD9E-3884-4F37-9D16-21060F13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1921B-1DC8-45FA-8EE9-94031059E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631F3-D247-4C6C-B397-BE066E759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19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26F5-DCD8-4D3D-BE17-DD789817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FD7CB-99C0-4FE2-85CA-90785B086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E86AC-96F6-4C6E-B19A-A1D138341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37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639F-56DD-43A9-A99A-9930AD4F5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055FA-64DA-45C0-BD46-ED8F462FE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E86DFF-93C0-40E4-BF6A-7E5C6923D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2476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818</TotalTime>
  <Words>736</Words>
  <Application>Microsoft Office PowerPoint</Application>
  <PresentationFormat>Widescreen</PresentationFormat>
  <Paragraphs>297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Calibri Light</vt:lpstr>
      <vt:lpstr>TH Niramit AS</vt:lpstr>
      <vt:lpstr>TH SarabunPSK</vt:lpstr>
      <vt:lpstr>Wingdings 2</vt:lpstr>
      <vt:lpstr>Retrospect</vt:lpstr>
      <vt:lpstr>1_Retrospect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อรวรรณ อังสุธรรม</dc:creator>
  <cp:lastModifiedBy>อรวรรณ อังสุธรรม</cp:lastModifiedBy>
  <cp:revision>40</cp:revision>
  <cp:lastPrinted>2024-02-28T03:20:04Z</cp:lastPrinted>
  <dcterms:created xsi:type="dcterms:W3CDTF">2024-02-23T07:03:38Z</dcterms:created>
  <dcterms:modified xsi:type="dcterms:W3CDTF">2024-02-28T03:21:05Z</dcterms:modified>
</cp:coreProperties>
</file>